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28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1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3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2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066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13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6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17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27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5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94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965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A28B0-6CE0-4456-B5D7-432A56BC758D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DFADE-508D-47C3-942E-E093334D2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Arrow: Down 119">
            <a:extLst>
              <a:ext uri="{FF2B5EF4-FFF2-40B4-BE49-F238E27FC236}">
                <a16:creationId xmlns:a16="http://schemas.microsoft.com/office/drawing/2014/main" id="{5F262F4F-7DEC-4359-A69E-3E4AD25CA3E2}"/>
              </a:ext>
            </a:extLst>
          </p:cNvPr>
          <p:cNvSpPr/>
          <p:nvPr/>
        </p:nvSpPr>
        <p:spPr>
          <a:xfrm>
            <a:off x="3767951" y="6127866"/>
            <a:ext cx="338037" cy="299634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D85302-4F94-4EDF-8713-7AA979B37CCF}"/>
              </a:ext>
            </a:extLst>
          </p:cNvPr>
          <p:cNvSpPr/>
          <p:nvPr/>
        </p:nvSpPr>
        <p:spPr>
          <a:xfrm>
            <a:off x="1990840" y="116232"/>
            <a:ext cx="3711914" cy="59749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Suspected Acute Coronary Syndrome / NSTEMI</a:t>
            </a:r>
          </a:p>
          <a:p>
            <a:pPr algn="ctr"/>
            <a:r>
              <a:rPr lang="en-US" sz="1200" dirty="0"/>
              <a:t>Use </a:t>
            </a:r>
            <a:r>
              <a:rPr lang="en-US" sz="1200" b="1" dirty="0"/>
              <a:t>ACS Power Plan </a:t>
            </a:r>
            <a:r>
              <a:rPr lang="en-US" sz="1200" dirty="0"/>
              <a:t>and place </a:t>
            </a:r>
            <a:r>
              <a:rPr lang="en-US" sz="1200" dirty="0" err="1"/>
              <a:t>hs</a:t>
            </a:r>
            <a:r>
              <a:rPr lang="en-US" sz="1200" dirty="0"/>
              <a:t> Troponin orders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B6149D2-8B14-4849-953C-C3018E390F33}"/>
              </a:ext>
            </a:extLst>
          </p:cNvPr>
          <p:cNvSpPr/>
          <p:nvPr/>
        </p:nvSpPr>
        <p:spPr>
          <a:xfrm>
            <a:off x="2300211" y="1123540"/>
            <a:ext cx="2868173" cy="5268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Draw </a:t>
            </a:r>
            <a:r>
              <a:rPr lang="en-US" sz="1200" u="sng" dirty="0"/>
              <a:t>1st</a:t>
            </a:r>
            <a:r>
              <a:rPr lang="en-US" sz="1200" dirty="0"/>
              <a:t> </a:t>
            </a:r>
            <a:r>
              <a:rPr lang="en-US" sz="1200" b="1" dirty="0">
                <a:solidFill>
                  <a:schemeClr val="bg1"/>
                </a:solidFill>
              </a:rPr>
              <a:t>hs Troponin </a:t>
            </a:r>
            <a:r>
              <a:rPr lang="en-US" sz="1200" u="sng" dirty="0"/>
              <a:t>AND</a:t>
            </a:r>
            <a:r>
              <a:rPr lang="en-US" sz="1200" dirty="0"/>
              <a:t> calculate Heart Score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B2C69DB-2F1A-4681-9522-4E4F908CFB0D}"/>
              </a:ext>
            </a:extLst>
          </p:cNvPr>
          <p:cNvSpPr/>
          <p:nvPr/>
        </p:nvSpPr>
        <p:spPr>
          <a:xfrm>
            <a:off x="5062087" y="2260730"/>
            <a:ext cx="2579744" cy="58864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Initial hs Troponin is </a:t>
            </a:r>
            <a:r>
              <a:rPr lang="en-US" sz="1200" b="1" dirty="0">
                <a:solidFill>
                  <a:schemeClr val="tx1"/>
                </a:solidFill>
              </a:rPr>
              <a:t>&lt; 4 ng/L </a:t>
            </a:r>
          </a:p>
          <a:p>
            <a:r>
              <a:rPr lang="en-US" sz="1200" dirty="0">
                <a:solidFill>
                  <a:schemeClr val="tx1"/>
                </a:solidFill>
              </a:rPr>
              <a:t>with more than 3 hours of symptoms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CF5C15CC-C49D-4BE9-A7DD-2E6AC27D6399}"/>
              </a:ext>
            </a:extLst>
          </p:cNvPr>
          <p:cNvSpPr/>
          <p:nvPr/>
        </p:nvSpPr>
        <p:spPr>
          <a:xfrm rot="5400000">
            <a:off x="3752305" y="3578660"/>
            <a:ext cx="217313" cy="263258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296178-981F-4AF5-A2C5-3FA3256E73CE}"/>
              </a:ext>
            </a:extLst>
          </p:cNvPr>
          <p:cNvSpPr/>
          <p:nvPr/>
        </p:nvSpPr>
        <p:spPr>
          <a:xfrm>
            <a:off x="6255460" y="2893531"/>
            <a:ext cx="1339609" cy="3039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Heart Score 0-3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01D70E-443F-437E-8C28-D2683BD823D1}"/>
              </a:ext>
            </a:extLst>
          </p:cNvPr>
          <p:cNvSpPr txBox="1"/>
          <p:nvPr/>
        </p:nvSpPr>
        <p:spPr>
          <a:xfrm>
            <a:off x="5824761" y="2881947"/>
            <a:ext cx="9291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AND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02AEF65-08A5-4BA6-987E-391A5AE691DE}"/>
              </a:ext>
            </a:extLst>
          </p:cNvPr>
          <p:cNvSpPr txBox="1"/>
          <p:nvPr/>
        </p:nvSpPr>
        <p:spPr>
          <a:xfrm>
            <a:off x="6295627" y="3210696"/>
            <a:ext cx="4108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YES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84B819C-1966-40E3-8C90-9F769095CE96}"/>
              </a:ext>
            </a:extLst>
          </p:cNvPr>
          <p:cNvSpPr/>
          <p:nvPr/>
        </p:nvSpPr>
        <p:spPr>
          <a:xfrm>
            <a:off x="6324924" y="3561043"/>
            <a:ext cx="1173892" cy="43248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Discharge Home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0990A5B-95E7-47AD-BF5C-1EC1B1ECAFEE}"/>
              </a:ext>
            </a:extLst>
          </p:cNvPr>
          <p:cNvGrpSpPr/>
          <p:nvPr/>
        </p:nvGrpSpPr>
        <p:grpSpPr>
          <a:xfrm>
            <a:off x="1525049" y="3821536"/>
            <a:ext cx="4531040" cy="333678"/>
            <a:chOff x="1633437" y="6756730"/>
            <a:chExt cx="4531040" cy="521399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023FA19-38CE-4E95-9F86-EC84246773D3}"/>
                </a:ext>
              </a:extLst>
            </p:cNvPr>
            <p:cNvCxnSpPr>
              <a:cxnSpLocks/>
            </p:cNvCxnSpPr>
            <p:nvPr/>
          </p:nvCxnSpPr>
          <p:spPr>
            <a:xfrm>
              <a:off x="1633437" y="6762326"/>
              <a:ext cx="45310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14CBF25E-29C5-49DE-A49A-3C13CA509A5E}"/>
                </a:ext>
              </a:extLst>
            </p:cNvPr>
            <p:cNvCxnSpPr>
              <a:cxnSpLocks/>
            </p:cNvCxnSpPr>
            <p:nvPr/>
          </p:nvCxnSpPr>
          <p:spPr>
            <a:xfrm>
              <a:off x="1633437" y="6762326"/>
              <a:ext cx="0" cy="5158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BDCB0DD6-CA66-423C-A026-89EF7A4AB533}"/>
                </a:ext>
              </a:extLst>
            </p:cNvPr>
            <p:cNvCxnSpPr/>
            <p:nvPr/>
          </p:nvCxnSpPr>
          <p:spPr>
            <a:xfrm>
              <a:off x="6164477" y="6762326"/>
              <a:ext cx="0" cy="5158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DDF6D6B3-EB3D-434C-8E15-096FFBCD2F81}"/>
                </a:ext>
              </a:extLst>
            </p:cNvPr>
            <p:cNvCxnSpPr>
              <a:cxnSpLocks/>
            </p:cNvCxnSpPr>
            <p:nvPr/>
          </p:nvCxnSpPr>
          <p:spPr>
            <a:xfrm>
              <a:off x="3972697" y="6756730"/>
              <a:ext cx="0" cy="5213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3ECD796D-4FC4-477E-B305-3B1081DAF30C}"/>
              </a:ext>
            </a:extLst>
          </p:cNvPr>
          <p:cNvSpPr txBox="1"/>
          <p:nvPr/>
        </p:nvSpPr>
        <p:spPr>
          <a:xfrm>
            <a:off x="5666185" y="3202123"/>
            <a:ext cx="3866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NO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6FBC20BD-2B50-48C5-8A72-413DEC6EB126}"/>
              </a:ext>
            </a:extLst>
          </p:cNvPr>
          <p:cNvSpPr/>
          <p:nvPr/>
        </p:nvSpPr>
        <p:spPr>
          <a:xfrm>
            <a:off x="657698" y="4196866"/>
            <a:ext cx="1455738" cy="27937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“Rule IN”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936DFE0-ADCE-46E4-965B-F025825CE98D}"/>
              </a:ext>
            </a:extLst>
          </p:cNvPr>
          <p:cNvSpPr/>
          <p:nvPr/>
        </p:nvSpPr>
        <p:spPr>
          <a:xfrm>
            <a:off x="479534" y="4612621"/>
            <a:ext cx="1893399" cy="251503"/>
          </a:xfrm>
          <a:prstGeom prst="rect">
            <a:avLst/>
          </a:prstGeom>
          <a:solidFill>
            <a:srgbClr val="FED4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2"/>
                </a:solidFill>
              </a:rPr>
              <a:t>hs Troponin ≥ 64 ng/L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DB9FEB3E-D2E0-45F0-AA74-06AEA2D5177C}"/>
              </a:ext>
            </a:extLst>
          </p:cNvPr>
          <p:cNvSpPr/>
          <p:nvPr/>
        </p:nvSpPr>
        <p:spPr>
          <a:xfrm>
            <a:off x="2848128" y="3053632"/>
            <a:ext cx="2088292" cy="5319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Draw </a:t>
            </a:r>
            <a:r>
              <a:rPr lang="en-US" sz="1200" u="sng" dirty="0"/>
              <a:t>2nd</a:t>
            </a:r>
            <a:r>
              <a:rPr lang="en-US" sz="1200" dirty="0"/>
              <a:t>  hs Troponin   </a:t>
            </a:r>
          </a:p>
          <a:p>
            <a:pPr algn="ctr"/>
            <a:r>
              <a:rPr lang="en-US" sz="1200" dirty="0"/>
              <a:t> </a:t>
            </a:r>
            <a:r>
              <a:rPr lang="en-US" sz="1400" b="1" u="sng" dirty="0">
                <a:solidFill>
                  <a:schemeClr val="bg1"/>
                </a:solidFill>
              </a:rPr>
              <a:t>2 Hours </a:t>
            </a:r>
            <a:r>
              <a:rPr lang="en-US" sz="1200" u="sng" dirty="0"/>
              <a:t>after First Draw</a:t>
            </a:r>
            <a:endParaRPr lang="en-US" sz="12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0DBA660-7893-45E9-A7DE-622E350FA8B7}"/>
              </a:ext>
            </a:extLst>
          </p:cNvPr>
          <p:cNvSpPr/>
          <p:nvPr/>
        </p:nvSpPr>
        <p:spPr>
          <a:xfrm>
            <a:off x="441887" y="5076344"/>
            <a:ext cx="1925926" cy="530690"/>
          </a:xfrm>
          <a:prstGeom prst="rect">
            <a:avLst/>
          </a:prstGeom>
          <a:solidFill>
            <a:srgbClr val="FED4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Change in Values “Delta”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</a:rPr>
              <a:t>Δ </a:t>
            </a:r>
            <a:r>
              <a:rPr lang="en-US" sz="1200" b="1" dirty="0">
                <a:solidFill>
                  <a:schemeClr val="tx2"/>
                </a:solidFill>
              </a:rPr>
              <a:t>hs Troponin</a:t>
            </a:r>
            <a:r>
              <a:rPr lang="en-US" sz="1200" dirty="0">
                <a:solidFill>
                  <a:schemeClr val="tx1"/>
                </a:solidFill>
              </a:rPr>
              <a:t> ≥ 10 ng/L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FE6FC787-E673-4E8E-BBDD-5C470743C47C}"/>
              </a:ext>
            </a:extLst>
          </p:cNvPr>
          <p:cNvSpPr/>
          <p:nvPr/>
        </p:nvSpPr>
        <p:spPr>
          <a:xfrm>
            <a:off x="5315046" y="4161944"/>
            <a:ext cx="1346887" cy="29026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“Rule OUT”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B3049E8-AD30-4333-920F-77D7218446D9}"/>
              </a:ext>
            </a:extLst>
          </p:cNvPr>
          <p:cNvSpPr/>
          <p:nvPr/>
        </p:nvSpPr>
        <p:spPr>
          <a:xfrm>
            <a:off x="5231353" y="4528354"/>
            <a:ext cx="1567079" cy="3633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2"/>
                </a:solidFill>
              </a:rPr>
              <a:t>hs Troponin &lt; 14 ng/L FEMALE</a:t>
            </a:r>
            <a:r>
              <a:rPr lang="en-US" sz="1200" baseline="30000" dirty="0">
                <a:solidFill>
                  <a:schemeClr val="tx2"/>
                </a:solidFill>
              </a:rPr>
              <a:t> ₸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4179F2E-458C-4D1A-8C1E-B6FFEB6E6B90}"/>
              </a:ext>
            </a:extLst>
          </p:cNvPr>
          <p:cNvSpPr/>
          <p:nvPr/>
        </p:nvSpPr>
        <p:spPr>
          <a:xfrm>
            <a:off x="5271407" y="4928192"/>
            <a:ext cx="1562844" cy="3633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2"/>
                </a:solidFill>
              </a:rPr>
              <a:t>hs Troponin &lt; 35 ng/L MALE</a:t>
            </a:r>
            <a:r>
              <a:rPr lang="en-US" sz="1200" baseline="30000" dirty="0">
                <a:solidFill>
                  <a:schemeClr val="tx2"/>
                </a:solidFill>
              </a:rPr>
              <a:t> ₸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2BD1EE-027A-4874-BDEB-5F2CF3E50799}"/>
              </a:ext>
            </a:extLst>
          </p:cNvPr>
          <p:cNvSpPr/>
          <p:nvPr/>
        </p:nvSpPr>
        <p:spPr>
          <a:xfrm>
            <a:off x="5238091" y="5523942"/>
            <a:ext cx="2023263" cy="4582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Change in Values “Delta”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</a:rPr>
              <a:t>Δ</a:t>
            </a:r>
            <a:r>
              <a:rPr lang="en-US" sz="1200" b="1" dirty="0">
                <a:solidFill>
                  <a:schemeClr val="tx2"/>
                </a:solidFill>
              </a:rPr>
              <a:t> hs Troponin </a:t>
            </a:r>
            <a:r>
              <a:rPr lang="en-US" sz="1200" b="1" u="sng" dirty="0">
                <a:solidFill>
                  <a:schemeClr val="tx1"/>
                </a:solidFill>
              </a:rPr>
              <a:t>&lt;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>
                <a:solidFill>
                  <a:schemeClr val="tx2"/>
                </a:solidFill>
              </a:rPr>
              <a:t>5 ng/L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81AE1AFF-BC1F-44E3-AFE0-76CB27AE9876}"/>
              </a:ext>
            </a:extLst>
          </p:cNvPr>
          <p:cNvSpPr/>
          <p:nvPr/>
        </p:nvSpPr>
        <p:spPr>
          <a:xfrm>
            <a:off x="3085761" y="4186276"/>
            <a:ext cx="1455738" cy="276720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“Intermediate”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66F1F05-8F0C-4E05-AFEA-7E3EB5935FC7}"/>
              </a:ext>
            </a:extLst>
          </p:cNvPr>
          <p:cNvCxnSpPr>
            <a:cxnSpLocks/>
          </p:cNvCxnSpPr>
          <p:nvPr/>
        </p:nvCxnSpPr>
        <p:spPr>
          <a:xfrm flipH="1" flipV="1">
            <a:off x="6925264" y="4066244"/>
            <a:ext cx="9669" cy="268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1C24FF15-A932-4E77-8EAD-3BDAEB022FEF}"/>
              </a:ext>
            </a:extLst>
          </p:cNvPr>
          <p:cNvSpPr/>
          <p:nvPr/>
        </p:nvSpPr>
        <p:spPr>
          <a:xfrm>
            <a:off x="2971712" y="4552247"/>
            <a:ext cx="1764168" cy="3998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2"/>
                </a:solidFill>
              </a:rPr>
              <a:t>hs Troponin 14-63 ng/L FEMALE</a:t>
            </a:r>
            <a:r>
              <a:rPr lang="en-US" sz="1200" baseline="30000" dirty="0">
                <a:solidFill>
                  <a:schemeClr val="tx2"/>
                </a:solidFill>
              </a:rPr>
              <a:t>₸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8BFA212-05DC-4CB3-BDAA-2EF4BDF92456}"/>
              </a:ext>
            </a:extLst>
          </p:cNvPr>
          <p:cNvSpPr/>
          <p:nvPr/>
        </p:nvSpPr>
        <p:spPr>
          <a:xfrm>
            <a:off x="2986853" y="5004002"/>
            <a:ext cx="1810841" cy="3998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2"/>
                </a:solidFill>
              </a:rPr>
              <a:t>hs Troponin 35-63 ng/L MALE</a:t>
            </a:r>
            <a:r>
              <a:rPr lang="en-US" sz="1200" baseline="30000" dirty="0">
                <a:solidFill>
                  <a:schemeClr val="tx2"/>
                </a:solidFill>
              </a:rPr>
              <a:t>₸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C839190-D2F7-44F5-AE5B-D1C4DA165EEC}"/>
              </a:ext>
            </a:extLst>
          </p:cNvPr>
          <p:cNvSpPr/>
          <p:nvPr/>
        </p:nvSpPr>
        <p:spPr>
          <a:xfrm>
            <a:off x="2862987" y="5607034"/>
            <a:ext cx="2088292" cy="5306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Change in Values “Delta”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</a:rPr>
              <a:t>Δ </a:t>
            </a:r>
            <a:r>
              <a:rPr lang="en-US" sz="1200" b="1" dirty="0">
                <a:solidFill>
                  <a:schemeClr val="tx2"/>
                </a:solidFill>
              </a:rPr>
              <a:t>hs Troponin &gt;5 to &lt;10 ng/L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5374CA97-0E5B-4117-93BF-AC3E34DC6E7D}"/>
              </a:ext>
            </a:extLst>
          </p:cNvPr>
          <p:cNvSpPr/>
          <p:nvPr/>
        </p:nvSpPr>
        <p:spPr>
          <a:xfrm>
            <a:off x="2848128" y="6405311"/>
            <a:ext cx="2177685" cy="5319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Draw </a:t>
            </a:r>
            <a:r>
              <a:rPr lang="en-US" sz="1200" u="sng" dirty="0"/>
              <a:t>3rd</a:t>
            </a:r>
            <a:r>
              <a:rPr lang="en-US" sz="1200" dirty="0"/>
              <a:t> </a:t>
            </a:r>
            <a:r>
              <a:rPr lang="en-US" sz="1200" dirty="0">
                <a:solidFill>
                  <a:schemeClr val="bg1"/>
                </a:solidFill>
              </a:rPr>
              <a:t>hs Troponin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400" b="1" u="sng" dirty="0">
                <a:solidFill>
                  <a:schemeClr val="bg1"/>
                </a:solidFill>
              </a:rPr>
              <a:t>4 Hours </a:t>
            </a:r>
            <a:r>
              <a:rPr lang="en-US" sz="1200" u="sng" dirty="0"/>
              <a:t>after First Draw</a:t>
            </a:r>
            <a:endParaRPr lang="en-US" sz="1200" dirty="0"/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1E2E589A-4DEC-4FC4-A5AE-8FA2DC6A0E56}"/>
              </a:ext>
            </a:extLst>
          </p:cNvPr>
          <p:cNvSpPr/>
          <p:nvPr/>
        </p:nvSpPr>
        <p:spPr>
          <a:xfrm>
            <a:off x="733948" y="6060106"/>
            <a:ext cx="1173892" cy="43248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Admit to Hospital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F0E3E645-54EE-48A0-8766-F4FBB28B9BA5}"/>
              </a:ext>
            </a:extLst>
          </p:cNvPr>
          <p:cNvCxnSpPr>
            <a:cxnSpLocks/>
          </p:cNvCxnSpPr>
          <p:nvPr/>
        </p:nvCxnSpPr>
        <p:spPr>
          <a:xfrm flipH="1">
            <a:off x="4958144" y="3326124"/>
            <a:ext cx="642556" cy="5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12E2F2A-17FC-4BD8-BFC5-79073AE5A1AA}"/>
              </a:ext>
            </a:extLst>
          </p:cNvPr>
          <p:cNvCxnSpPr>
            <a:cxnSpLocks/>
            <a:stCxn id="44" idx="3"/>
          </p:cNvCxnSpPr>
          <p:nvPr/>
        </p:nvCxnSpPr>
        <p:spPr>
          <a:xfrm flipV="1">
            <a:off x="6661933" y="4307076"/>
            <a:ext cx="27299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7ABD06BF-26CA-4752-AA5E-61744CC47D09}"/>
              </a:ext>
            </a:extLst>
          </p:cNvPr>
          <p:cNvSpPr/>
          <p:nvPr/>
        </p:nvSpPr>
        <p:spPr>
          <a:xfrm>
            <a:off x="2833285" y="7412670"/>
            <a:ext cx="2228801" cy="411304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“ Intermediate”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Same Criteria as used after 2</a:t>
            </a:r>
            <a:r>
              <a:rPr lang="en-US" sz="1000" baseline="30000" dirty="0">
                <a:solidFill>
                  <a:schemeClr val="tx1"/>
                </a:solidFill>
              </a:rPr>
              <a:t>nd</a:t>
            </a:r>
            <a:r>
              <a:rPr lang="en-US" sz="1000" dirty="0">
                <a:solidFill>
                  <a:schemeClr val="tx1"/>
                </a:solidFill>
              </a:rPr>
              <a:t> draw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02B5F18C-5DC5-4C80-A5D0-994D640E0200}"/>
              </a:ext>
            </a:extLst>
          </p:cNvPr>
          <p:cNvCxnSpPr>
            <a:cxnSpLocks/>
            <a:stCxn id="92" idx="2"/>
            <a:endCxn id="98" idx="0"/>
          </p:cNvCxnSpPr>
          <p:nvPr/>
        </p:nvCxnSpPr>
        <p:spPr>
          <a:xfrm flipH="1">
            <a:off x="3944684" y="7823974"/>
            <a:ext cx="3002" cy="2424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6D41DE6C-A7CA-45FE-8C98-5F0263FFDB26}"/>
              </a:ext>
            </a:extLst>
          </p:cNvPr>
          <p:cNvSpPr txBox="1"/>
          <p:nvPr/>
        </p:nvSpPr>
        <p:spPr>
          <a:xfrm>
            <a:off x="185459" y="9089634"/>
            <a:ext cx="740148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hs-Troponin results should be used with other diagnostic information, patient symptoms and clinical judgement as an aid in the diagnosis of acute coronary syndrome. </a:t>
            </a:r>
            <a:r>
              <a:rPr lang="en-US" sz="1100" i="1" dirty="0"/>
              <a:t>Adapted from ESC Guidelines, European Heart Journal , 2020 and Hughes et al., Clinical </a:t>
            </a:r>
            <a:r>
              <a:rPr lang="en-US" sz="1100" i="1" dirty="0" err="1"/>
              <a:t>Biochem</a:t>
            </a:r>
            <a:r>
              <a:rPr lang="en-US" sz="1100" i="1" dirty="0"/>
              <a:t>. 2023.</a:t>
            </a:r>
          </a:p>
        </p:txBody>
      </p: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C13E57A5-41E5-44CC-8EA7-BBC4220A8A15}"/>
              </a:ext>
            </a:extLst>
          </p:cNvPr>
          <p:cNvSpPr/>
          <p:nvPr/>
        </p:nvSpPr>
        <p:spPr>
          <a:xfrm>
            <a:off x="5231353" y="7493850"/>
            <a:ext cx="2115953" cy="42317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R</a:t>
            </a:r>
          </a:p>
          <a:p>
            <a:pPr algn="ctr"/>
            <a:r>
              <a:rPr lang="en-US" sz="1200" dirty="0"/>
              <a:t>“Rule OUT”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Same criteria as used after 2</a:t>
            </a:r>
            <a:r>
              <a:rPr lang="en-US" sz="900" b="1" baseline="30000" dirty="0">
                <a:solidFill>
                  <a:schemeClr val="bg1"/>
                </a:solidFill>
              </a:rPr>
              <a:t>nd</a:t>
            </a:r>
            <a:r>
              <a:rPr lang="en-US" sz="900" b="1" dirty="0">
                <a:solidFill>
                  <a:schemeClr val="bg1"/>
                </a:solidFill>
              </a:rPr>
              <a:t> draw</a:t>
            </a:r>
          </a:p>
          <a:p>
            <a:pPr algn="ctr"/>
            <a:endParaRPr lang="en-US" sz="1200" dirty="0"/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87D473BE-820D-4777-8BC2-37C77D2AB790}"/>
              </a:ext>
            </a:extLst>
          </p:cNvPr>
          <p:cNvSpPr/>
          <p:nvPr/>
        </p:nvSpPr>
        <p:spPr>
          <a:xfrm>
            <a:off x="916939" y="7031052"/>
            <a:ext cx="848498" cy="26161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“Rule IN”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2D725E-1F44-4616-9E46-BCDD28E1B4CB}"/>
              </a:ext>
            </a:extLst>
          </p:cNvPr>
          <p:cNvSpPr txBox="1"/>
          <p:nvPr/>
        </p:nvSpPr>
        <p:spPr>
          <a:xfrm>
            <a:off x="1179528" y="4871250"/>
            <a:ext cx="6069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“OR”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5ACF89-FC4F-4F34-864A-B469ABE05DAE}"/>
              </a:ext>
            </a:extLst>
          </p:cNvPr>
          <p:cNvSpPr txBox="1"/>
          <p:nvPr/>
        </p:nvSpPr>
        <p:spPr>
          <a:xfrm>
            <a:off x="3268081" y="836151"/>
            <a:ext cx="12602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Baseline (time 0)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3E0044-7F91-46B6-94B5-CA9C92F35ABF}"/>
              </a:ext>
            </a:extLst>
          </p:cNvPr>
          <p:cNvSpPr txBox="1"/>
          <p:nvPr/>
        </p:nvSpPr>
        <p:spPr>
          <a:xfrm>
            <a:off x="657698" y="9658822"/>
            <a:ext cx="65119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 critical value of ≥ 64 ng/L or delta ≥ 10 ng/L at 2 hours or delta ≥ 15 ng/L at 4 hours will be called.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2FCC8A4-3742-4831-80DB-6197EDE2A211}"/>
              </a:ext>
            </a:extLst>
          </p:cNvPr>
          <p:cNvSpPr txBox="1"/>
          <p:nvPr/>
        </p:nvSpPr>
        <p:spPr>
          <a:xfrm>
            <a:off x="374763" y="7913828"/>
            <a:ext cx="2049209" cy="461665"/>
          </a:xfrm>
          <a:prstGeom prst="rect">
            <a:avLst/>
          </a:prstGeom>
          <a:solidFill>
            <a:srgbClr val="FED4CC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Change in Values “Delta”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</a:rPr>
              <a:t>Δ </a:t>
            </a:r>
            <a:r>
              <a:rPr lang="en-US" sz="1200" b="1" dirty="0">
                <a:solidFill>
                  <a:schemeClr val="tx2"/>
                </a:solidFill>
              </a:rPr>
              <a:t>hs Troponin</a:t>
            </a:r>
            <a:r>
              <a:rPr lang="en-US" sz="1200" dirty="0">
                <a:solidFill>
                  <a:schemeClr val="tx2"/>
                </a:solidFill>
              </a:rPr>
              <a:t> </a:t>
            </a:r>
            <a:r>
              <a:rPr lang="en-US" sz="1200" b="1" dirty="0"/>
              <a:t>≥ </a:t>
            </a:r>
            <a:r>
              <a:rPr lang="en-US" sz="1200" b="1" dirty="0">
                <a:solidFill>
                  <a:schemeClr val="tx2"/>
                </a:solidFill>
              </a:rPr>
              <a:t>15 ng/L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DB5CF8C-4899-458D-A7F1-3CD3A2A0E4DD}"/>
              </a:ext>
            </a:extLst>
          </p:cNvPr>
          <p:cNvSpPr txBox="1"/>
          <p:nvPr/>
        </p:nvSpPr>
        <p:spPr>
          <a:xfrm>
            <a:off x="478884" y="7400308"/>
            <a:ext cx="1795275" cy="276999"/>
          </a:xfrm>
          <a:prstGeom prst="rect">
            <a:avLst/>
          </a:prstGeom>
          <a:solidFill>
            <a:srgbClr val="FED4CC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2"/>
                </a:solidFill>
              </a:rPr>
              <a:t>hs Troponin </a:t>
            </a:r>
            <a:r>
              <a:rPr lang="en-US" sz="1200" b="1" u="sng" dirty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&gt;</a:t>
            </a:r>
            <a:r>
              <a:rPr lang="en-US" sz="1200" b="1" dirty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64 ng/L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C932102-2660-455B-8390-640F67E9A370}"/>
              </a:ext>
            </a:extLst>
          </p:cNvPr>
          <p:cNvSpPr txBox="1"/>
          <p:nvPr/>
        </p:nvSpPr>
        <p:spPr>
          <a:xfrm>
            <a:off x="5724266" y="5302307"/>
            <a:ext cx="6046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“</a:t>
            </a:r>
            <a:r>
              <a:rPr lang="en-US" sz="1200" b="1" dirty="0"/>
              <a:t>AND</a:t>
            </a:r>
            <a:r>
              <a:rPr lang="en-US" sz="1200" dirty="0"/>
              <a:t>”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9197B38-AD7F-4DAE-9799-F94ADA9AB740}"/>
              </a:ext>
            </a:extLst>
          </p:cNvPr>
          <p:cNvSpPr txBox="1"/>
          <p:nvPr/>
        </p:nvSpPr>
        <p:spPr>
          <a:xfrm>
            <a:off x="1052758" y="7679524"/>
            <a:ext cx="9380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“</a:t>
            </a:r>
            <a:r>
              <a:rPr lang="en-US" sz="1200" b="1" dirty="0"/>
              <a:t>OR</a:t>
            </a:r>
            <a:r>
              <a:rPr lang="en-US" sz="1200" dirty="0"/>
              <a:t>”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409427C-5367-416C-AB8E-51C5F3542FFA}"/>
              </a:ext>
            </a:extLst>
          </p:cNvPr>
          <p:cNvSpPr txBox="1"/>
          <p:nvPr/>
        </p:nvSpPr>
        <p:spPr>
          <a:xfrm>
            <a:off x="3663914" y="5386958"/>
            <a:ext cx="6046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“</a:t>
            </a:r>
            <a:r>
              <a:rPr lang="en-US" sz="1200" b="1" dirty="0"/>
              <a:t>OR</a:t>
            </a:r>
            <a:r>
              <a:rPr lang="en-US" sz="1200" dirty="0"/>
              <a:t>”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92338016-E667-4DA1-A654-9426A0FAAC35}"/>
              </a:ext>
            </a:extLst>
          </p:cNvPr>
          <p:cNvSpPr txBox="1"/>
          <p:nvPr/>
        </p:nvSpPr>
        <p:spPr>
          <a:xfrm>
            <a:off x="5238091" y="6180380"/>
            <a:ext cx="21316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solidFill>
                  <a:schemeClr val="tx2"/>
                </a:solidFill>
              </a:rPr>
              <a:t>₸  </a:t>
            </a:r>
            <a:r>
              <a:rPr lang="en-US" sz="1000" dirty="0"/>
              <a:t>For gender indeterminant, use of female reference data is recommended. </a:t>
            </a:r>
          </a:p>
        </p:txBody>
      </p:sp>
      <p:sp>
        <p:nvSpPr>
          <p:cNvPr id="88" name="Arrow: Right 87">
            <a:extLst>
              <a:ext uri="{FF2B5EF4-FFF2-40B4-BE49-F238E27FC236}">
                <a16:creationId xmlns:a16="http://schemas.microsoft.com/office/drawing/2014/main" id="{08F4F427-D3A4-4C3C-9231-046279AA0836}"/>
              </a:ext>
            </a:extLst>
          </p:cNvPr>
          <p:cNvSpPr/>
          <p:nvPr/>
        </p:nvSpPr>
        <p:spPr>
          <a:xfrm rot="5400000">
            <a:off x="3836602" y="6907645"/>
            <a:ext cx="217313" cy="263258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70A65E8-8524-4079-B78C-FAD926EEBF35}"/>
              </a:ext>
            </a:extLst>
          </p:cNvPr>
          <p:cNvGrpSpPr/>
          <p:nvPr/>
        </p:nvGrpSpPr>
        <p:grpSpPr>
          <a:xfrm>
            <a:off x="3945258" y="7136084"/>
            <a:ext cx="2250772" cy="333678"/>
            <a:chOff x="3913705" y="6756730"/>
            <a:chExt cx="2250772" cy="521399"/>
          </a:xfrm>
        </p:grpSpPr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F1751F98-53D7-47A4-8766-BEC716E5BA7A}"/>
                </a:ext>
              </a:extLst>
            </p:cNvPr>
            <p:cNvCxnSpPr/>
            <p:nvPr/>
          </p:nvCxnSpPr>
          <p:spPr>
            <a:xfrm>
              <a:off x="6164477" y="6762326"/>
              <a:ext cx="0" cy="5158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920392AB-A118-4623-8E22-D021A15993F9}"/>
                </a:ext>
              </a:extLst>
            </p:cNvPr>
            <p:cNvCxnSpPr>
              <a:cxnSpLocks/>
              <a:endCxn id="92" idx="0"/>
            </p:cNvCxnSpPr>
            <p:nvPr/>
          </p:nvCxnSpPr>
          <p:spPr>
            <a:xfrm>
              <a:off x="3913705" y="6756730"/>
              <a:ext cx="2428" cy="4321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CFDCD239-5546-4542-A980-9D0824C943DE}"/>
              </a:ext>
            </a:extLst>
          </p:cNvPr>
          <p:cNvSpPr/>
          <p:nvPr/>
        </p:nvSpPr>
        <p:spPr>
          <a:xfrm>
            <a:off x="2900538" y="8066417"/>
            <a:ext cx="2088292" cy="4083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2"/>
                </a:solidFill>
              </a:rPr>
              <a:t>Clinical Decision needed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2AC45E48-63B1-463B-A08B-1CE29E608BE0}"/>
              </a:ext>
            </a:extLst>
          </p:cNvPr>
          <p:cNvCxnSpPr>
            <a:cxnSpLocks/>
          </p:cNvCxnSpPr>
          <p:nvPr/>
        </p:nvCxnSpPr>
        <p:spPr>
          <a:xfrm flipV="1">
            <a:off x="1356436" y="6523853"/>
            <a:ext cx="0" cy="4651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AF2FA4B5-A2BF-48AB-B04B-51B65266DC07}"/>
              </a:ext>
            </a:extLst>
          </p:cNvPr>
          <p:cNvCxnSpPr>
            <a:cxnSpLocks/>
          </p:cNvCxnSpPr>
          <p:nvPr/>
        </p:nvCxnSpPr>
        <p:spPr>
          <a:xfrm>
            <a:off x="1404858" y="5607034"/>
            <a:ext cx="0" cy="4674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B6A06ED5-24FE-4192-94BF-8324318CADEC}"/>
              </a:ext>
            </a:extLst>
          </p:cNvPr>
          <p:cNvCxnSpPr>
            <a:cxnSpLocks/>
          </p:cNvCxnSpPr>
          <p:nvPr/>
        </p:nvCxnSpPr>
        <p:spPr>
          <a:xfrm flipH="1">
            <a:off x="1753478" y="7116208"/>
            <a:ext cx="4442552" cy="27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077EB87-9658-467A-9DC2-00D2485F2634}"/>
              </a:ext>
            </a:extLst>
          </p:cNvPr>
          <p:cNvSpPr txBox="1"/>
          <p:nvPr/>
        </p:nvSpPr>
        <p:spPr>
          <a:xfrm>
            <a:off x="185459" y="8499307"/>
            <a:ext cx="7401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CNE multi-disciplinary team suggests that after time zero, patients without known CAD (previous MI, any re-vascularization, known 70% stenosis) who have </a:t>
            </a:r>
            <a:r>
              <a:rPr lang="en-US" sz="1200" b="1" dirty="0"/>
              <a:t>ANY</a:t>
            </a:r>
            <a:r>
              <a:rPr lang="en-US" sz="1200" dirty="0"/>
              <a:t> </a:t>
            </a:r>
            <a:r>
              <a:rPr lang="en-US" sz="1200" dirty="0" err="1"/>
              <a:t>hs</a:t>
            </a:r>
            <a:r>
              <a:rPr lang="en-US" sz="1200" dirty="0"/>
              <a:t>-trop value in the ‘green zone’ can safely be discharged, regardless of initial HEART score.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0AB129A-6A2C-4C66-9248-45DEDC5BC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987" y="2456624"/>
            <a:ext cx="1902117" cy="32921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26BE6E2-FF54-4D40-967A-CC5523F22D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273" y="2877856"/>
            <a:ext cx="1469263" cy="33530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BCCCEE1E-8130-437C-AE76-4AB0DDD5A8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0136" y="1786618"/>
            <a:ext cx="4694327" cy="41456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FE7CD22-C713-44CA-8C8D-8A7AEB32DC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1568" y="2464293"/>
            <a:ext cx="1469263" cy="32921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2F5D34F-D897-49D7-AA46-069CD79049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03897" y="2743693"/>
            <a:ext cx="164606" cy="329213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07E66EEE-05D9-47F0-A103-897D581529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1897" y="3251693"/>
            <a:ext cx="164606" cy="3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227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466</TotalTime>
  <Words>374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Wold, Thomas</dc:creator>
  <cp:lastModifiedBy>Kenney, Jean A</cp:lastModifiedBy>
  <cp:revision>28</cp:revision>
  <dcterms:created xsi:type="dcterms:W3CDTF">2023-03-28T12:43:08Z</dcterms:created>
  <dcterms:modified xsi:type="dcterms:W3CDTF">2024-01-05T15:47:55Z</dcterms:modified>
</cp:coreProperties>
</file>